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"/>
  </p:handoutMasterIdLst>
  <p:sldIdLst>
    <p:sldId id="256" r:id="rId2"/>
  </p:sldIdLst>
  <p:sldSz cx="31089600" cy="36576000"/>
  <p:notesSz cx="30073600" cy="35153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600" y="-80"/>
      </p:cViewPr>
      <p:guideLst>
        <p:guide orient="horz" pos="11520"/>
        <p:guide pos="97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7" y="0"/>
            <a:ext cx="13031892" cy="1757680"/>
          </a:xfrm>
          <a:prstGeom prst="rect">
            <a:avLst/>
          </a:prstGeom>
        </p:spPr>
        <p:txBody>
          <a:bodyPr vert="horz" lIns="382384" tIns="191192" rIns="382384" bIns="191192" rtlCol="0"/>
          <a:lstStyle>
            <a:lvl1pPr algn="l">
              <a:defRPr sz="5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7034753" y="0"/>
            <a:ext cx="13031892" cy="1757680"/>
          </a:xfrm>
          <a:prstGeom prst="rect">
            <a:avLst/>
          </a:prstGeom>
        </p:spPr>
        <p:txBody>
          <a:bodyPr vert="horz" lIns="382384" tIns="191192" rIns="382384" bIns="191192" rtlCol="0"/>
          <a:lstStyle>
            <a:lvl1pPr algn="r">
              <a:defRPr sz="5100"/>
            </a:lvl1pPr>
          </a:lstStyle>
          <a:p>
            <a:fld id="{87F0C72B-8E0C-442D-9710-91D44427423E}" type="datetimeFigureOut">
              <a:rPr lang="en-US" smtClean="0"/>
              <a:t>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" y="33389822"/>
            <a:ext cx="13031892" cy="1757680"/>
          </a:xfrm>
          <a:prstGeom prst="rect">
            <a:avLst/>
          </a:prstGeom>
        </p:spPr>
        <p:txBody>
          <a:bodyPr vert="horz" lIns="382384" tIns="191192" rIns="382384" bIns="191192" rtlCol="0" anchor="b"/>
          <a:lstStyle>
            <a:lvl1pPr algn="l">
              <a:defRPr sz="5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7034753" y="33389822"/>
            <a:ext cx="13031892" cy="1757680"/>
          </a:xfrm>
          <a:prstGeom prst="rect">
            <a:avLst/>
          </a:prstGeom>
        </p:spPr>
        <p:txBody>
          <a:bodyPr vert="horz" lIns="382384" tIns="191192" rIns="382384" bIns="191192" rtlCol="0" anchor="b"/>
          <a:lstStyle>
            <a:lvl1pPr algn="r">
              <a:defRPr sz="5100"/>
            </a:lvl1pPr>
          </a:lstStyle>
          <a:p>
            <a:fld id="{3E0170D8-208B-4B40-A6C6-FF5A2E813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1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2038" y="11361738"/>
            <a:ext cx="26425525" cy="7840662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4075" y="20726400"/>
            <a:ext cx="21761450" cy="934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8534400"/>
            <a:ext cx="27981275" cy="24137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540913" y="1465263"/>
            <a:ext cx="6994525" cy="31207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1465263"/>
            <a:ext cx="20834350" cy="3120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163" y="8534400"/>
            <a:ext cx="27981275" cy="241379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63" y="23502938"/>
            <a:ext cx="26425525" cy="726440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5863" y="15501938"/>
            <a:ext cx="26425525" cy="80010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163" y="8534400"/>
            <a:ext cx="13914437" cy="241379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1000" y="8534400"/>
            <a:ext cx="13914438" cy="241379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163" y="8186738"/>
            <a:ext cx="13736637" cy="3413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163" y="11599863"/>
            <a:ext cx="13736637" cy="210724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792450" y="8186738"/>
            <a:ext cx="13742988" cy="3413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92450" y="11599863"/>
            <a:ext cx="13742988" cy="210724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55738"/>
            <a:ext cx="10228262" cy="61976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5488" y="1455738"/>
            <a:ext cx="17379950" cy="3121660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163" y="7653338"/>
            <a:ext cx="10228262" cy="25019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3" y="25603200"/>
            <a:ext cx="18653125" cy="30226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3" y="3268663"/>
            <a:ext cx="18653125" cy="21945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3" y="28625800"/>
            <a:ext cx="18653125" cy="4292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tiff"/><Relationship Id="rId16" Type="http://schemas.openxmlformats.org/officeDocument/2006/relationships/image" Target="../media/image4.gif"/><Relationship Id="rId17" Type="http://schemas.openxmlformats.org/officeDocument/2006/relationships/image" Target="../media/image5.jpeg"/><Relationship Id="rId18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1590000"/>
            <a:ext cx="31089600" cy="14986000"/>
          </a:xfrm>
          <a:prstGeom prst="rect">
            <a:avLst/>
          </a:prstGeom>
          <a:gradFill flip="none" rotWithShape="1">
            <a:gsLst>
              <a:gs pos="0">
                <a:srgbClr val="A7CCFF"/>
              </a:gs>
              <a:gs pos="100000">
                <a:srgbClr val="FFFFFF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cs typeface="ＭＳ Ｐゴシック" charset="-128"/>
            </a:endParaRPr>
          </a:p>
        </p:txBody>
      </p:sp>
      <p:pic>
        <p:nvPicPr>
          <p:cNvPr id="6" name="Picture 5" descr="NScD science banner 2-5 red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 flipV="1">
            <a:off x="0" y="34326286"/>
            <a:ext cx="310896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</p:pic>
      <p:pic>
        <p:nvPicPr>
          <p:cNvPr id="1028" name="Picture 8" descr="NScD science banner_2-5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34775775"/>
            <a:ext cx="310896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263144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ara.gif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724" y="34992129"/>
            <a:ext cx="1431471" cy="1431471"/>
          </a:xfrm>
          <a:prstGeom prst="rect">
            <a:avLst/>
          </a:prstGeom>
        </p:spPr>
      </p:pic>
      <p:pic>
        <p:nvPicPr>
          <p:cNvPr id="9" name="Picture 69" descr="TAO-BS with large URL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0" y="0"/>
            <a:ext cx="4800600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370" y="2114984"/>
            <a:ext cx="426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6pPr>
      <a:lvl7pPr marL="9144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7pPr>
      <a:lvl8pPr marL="13716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8pPr>
      <a:lvl9pPr marL="18288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9pPr>
    </p:titleStyle>
    <p:bodyStyle>
      <a:lvl1pPr marL="1449388" indent="-1449388" algn="l" defTabSz="3867150" rtl="0" eaLnBrk="0" fontAlgn="base" hangingPunct="0">
        <a:spcBef>
          <a:spcPct val="20000"/>
        </a:spcBef>
        <a:spcAft>
          <a:spcPct val="0"/>
        </a:spcAft>
        <a:buChar char="•"/>
        <a:defRPr sz="135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141663" indent="-1208088" algn="l" defTabSz="3867150" rtl="0" eaLnBrk="0" fontAlgn="base" hangingPunct="0">
        <a:spcBef>
          <a:spcPct val="20000"/>
        </a:spcBef>
        <a:spcAft>
          <a:spcPct val="0"/>
        </a:spcAft>
        <a:buChar char="–"/>
        <a:defRPr sz="11800">
          <a:solidFill>
            <a:schemeClr val="tx1"/>
          </a:solidFill>
          <a:latin typeface="+mn-lt"/>
          <a:ea typeface="ＭＳ Ｐゴシック" charset="-128"/>
        </a:defRPr>
      </a:lvl2pPr>
      <a:lvl3pPr marL="4833938" indent="-966788" algn="l" defTabSz="3867150" rtl="0" eaLnBrk="0" fontAlgn="base" hangingPunct="0">
        <a:spcBef>
          <a:spcPct val="20000"/>
        </a:spcBef>
        <a:spcAft>
          <a:spcPct val="0"/>
        </a:spcAft>
        <a:buChar char="•"/>
        <a:defRPr sz="10100">
          <a:solidFill>
            <a:schemeClr val="tx1"/>
          </a:solidFill>
          <a:latin typeface="+mn-lt"/>
          <a:ea typeface="ＭＳ Ｐゴシック" charset="-128"/>
        </a:defRPr>
      </a:lvl3pPr>
      <a:lvl4pPr marL="6765925" indent="-966788" algn="l" defTabSz="3867150" rtl="0" eaLnBrk="0" fontAlgn="base" hangingPunct="0">
        <a:spcBef>
          <a:spcPct val="20000"/>
        </a:spcBef>
        <a:spcAft>
          <a:spcPct val="0"/>
        </a:spcAft>
        <a:buChar char="–"/>
        <a:defRPr sz="8500">
          <a:solidFill>
            <a:schemeClr val="tx1"/>
          </a:solidFill>
          <a:latin typeface="+mn-lt"/>
          <a:ea typeface="ＭＳ Ｐゴシック" charset="-128"/>
        </a:defRPr>
      </a:lvl4pPr>
      <a:lvl5pPr marL="8699500" indent="-966788" algn="l" defTabSz="3867150" rtl="0" eaLnBrk="0" fontAlgn="base" hangingPunct="0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5pPr>
      <a:lvl6pPr marL="91567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6pPr>
      <a:lvl7pPr marL="96139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7pPr>
      <a:lvl8pPr marL="100711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8pPr>
      <a:lvl9pPr marL="105283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openxmlformats.org/officeDocument/2006/relationships/image" Target="../media/image16.jpe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nknerjf@ornl.gov" TargetMode="External"/><Relationship Id="rId3" Type="http://schemas.openxmlformats.org/officeDocument/2006/relationships/image" Target="../media/image7.tiff"/><Relationship Id="rId4" Type="http://schemas.openxmlformats.org/officeDocument/2006/relationships/image" Target="../media/image8.jp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png"/><Relationship Id="rId10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3928" y="28004282"/>
            <a:ext cx="7791770" cy="4277505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8671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1705"/>
          <p:cNvSpPr>
            <a:spLocks noChangeArrowheads="1"/>
          </p:cNvSpPr>
          <p:nvPr/>
        </p:nvSpPr>
        <p:spPr bwMode="auto">
          <a:xfrm>
            <a:off x="7242360" y="36018848"/>
            <a:ext cx="11506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DFF7FF"/>
                    </a:gs>
                    <a:gs pos="100000">
                      <a:srgbClr val="33CCFF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Acknowledgement</a:t>
            </a:r>
            <a:endParaRPr lang="ru-RU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64687" y="32534623"/>
            <a:ext cx="30318513" cy="156966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are currently accepting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pre-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ordersto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fullfill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our minimum order quantity requirement in order to produce the boards. If you would like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to do so,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please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go to 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rasdr.com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to pre-order 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clectronically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or contact Bogdan Vacaliuc (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  <a:hlinkClick r:id="rId2"/>
              </a:rPr>
              <a:t>bvacaliuc at gmail.com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), for more information. The final cost depends on how many units are built.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Please keep in mind that we must obtain enough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pre-orders to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produce a minimum number of boards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.  At this time, we will initiate a production run when we have received 100 pre-orders.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5200" y="4419600"/>
            <a:ext cx="18466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7038178" y="7719296"/>
            <a:ext cx="19163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The Radio Astronomy Software Defined Receiver (RASDR) is an Open Hardware project undertaken by members of the Society of Amateur Radio Astronomers(SARA) to develop a low cost, high performance software defined receiver for use by SARA members.</a:t>
            </a:r>
          </a:p>
          <a:p>
            <a:endParaRPr lang="en-US" sz="3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002617" y="22329854"/>
            <a:ext cx="6305603" cy="5016757"/>
          </a:xfrm>
          <a:prstGeom prst="rect">
            <a:avLst/>
          </a:prstGeom>
          <a:solidFill>
            <a:schemeClr val="bg1">
              <a:alpha val="67000"/>
            </a:schemeClr>
          </a:solidFill>
          <a:ln w="12700" cap="sq" cmpd="sng">
            <a:noFill/>
            <a:round/>
          </a:ln>
          <a:effectLst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Times New Roman" pitchFamily="18" charset="0"/>
                <a:cs typeface="Times New Roman" pitchFamily="18" charset="0"/>
              </a:rPr>
              <a:t>Electrical Specifications</a:t>
            </a: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USB3 or USB2 with data rate of 160MB/s or 35MB/s respectively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SMA receive input, 50ohm, 300MHz-3.8GHz, 23dBm maximum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SMA reference clock input, 50ohm, 10MHz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SMA transmit output, CW only, 50ohm, 300MHz-3.8GHz, 6dBm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0" y="9237468"/>
            <a:ext cx="8890000" cy="67818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1" name="TextBox 40"/>
          <p:cNvSpPr txBox="1"/>
          <p:nvPr/>
        </p:nvSpPr>
        <p:spPr>
          <a:xfrm>
            <a:off x="15833529" y="6633266"/>
            <a:ext cx="10022777" cy="769441"/>
          </a:xfrm>
          <a:prstGeom prst="rect">
            <a:avLst/>
          </a:prstGeom>
          <a:noFill/>
          <a:ln w="12700" cap="sq" cmpd="sng">
            <a:noFill/>
            <a:round/>
          </a:ln>
          <a:effectLst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RF Chain and Front End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63479" y="16531531"/>
            <a:ext cx="14986874" cy="5509200"/>
          </a:xfrm>
          <a:prstGeom prst="rect">
            <a:avLst/>
          </a:prstGeom>
          <a:solidFill>
            <a:schemeClr val="bg1">
              <a:alpha val="67000"/>
            </a:schemeClr>
          </a:solidFill>
          <a:ln w="12700" cap="sq" cmpd="sng">
            <a:noFill/>
            <a:round/>
          </a:ln>
          <a:effectLst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Two channel simultaneous receive at 1.5MHz-28MHz bandwidth (adjustable)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Field Programmable RF Transceiver tuning between 400MHz and 3.8GHz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12 bit I/Q sampling at 30.72MHz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Maximum data transfer rate of 160MB/sec (using USB3)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External reference clock input, enabling synchronous operation with test equipment and facility timing signals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External general purpose I/O on a terminal block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Pulse-Per-Second is available via a GPS module add-in card.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Maximum receiver gain 61dB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Open Hardware, Open Source Software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374" y="3394436"/>
            <a:ext cx="11449455" cy="4076700"/>
          </a:xfrm>
          <a:prstGeom prst="rect">
            <a:avLst/>
          </a:prstGeom>
          <a:effectLst>
            <a:outerShdw blurRad="762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1021338" y="28096478"/>
            <a:ext cx="7467519" cy="4031873"/>
          </a:xfrm>
          <a:prstGeom prst="rect">
            <a:avLst/>
          </a:prstGeom>
          <a:solidFill>
            <a:schemeClr val="bg1">
              <a:alpha val="67000"/>
            </a:schemeClr>
          </a:solidFill>
          <a:ln w="12700" cap="sq" cmpd="sng">
            <a:noFill/>
            <a:round/>
          </a:ln>
          <a:effectLst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Times New Roman" pitchFamily="18" charset="0"/>
                <a:cs typeface="Times New Roman" pitchFamily="18" charset="0"/>
              </a:rPr>
              <a:t>Kit Contents</a:t>
            </a: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RASDR3 PCB (fully populated)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MyradRF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PCB (fully populated)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USB3 Cable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Driver/Software/Documentation CD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Extruded Aluminum Case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Quick Start/Assembly Guide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Mounting Hardware (screws, standoffs)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7353220" y="19980204"/>
            <a:ext cx="2819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>
                <a:solidFill>
                  <a:srgbClr val="003399"/>
                </a:solidFill>
              </a:rPr>
              <a:t>RASDR3</a:t>
            </a:r>
          </a:p>
          <a:p>
            <a:pPr algn="ctr" eaLnBrk="1" hangingPunct="1"/>
            <a:r>
              <a:rPr lang="en-US" sz="3600" b="1" dirty="0">
                <a:solidFill>
                  <a:srgbClr val="003399"/>
                </a:solidFill>
              </a:rPr>
              <a:t>Mock-Up</a:t>
            </a:r>
          </a:p>
        </p:txBody>
      </p:sp>
      <p:pic>
        <p:nvPicPr>
          <p:cNvPr id="20" name="Picture 2" descr="IMG_162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220" y="19675404"/>
            <a:ext cx="6218238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 descr="IMG_162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220" y="25085604"/>
            <a:ext cx="8289925" cy="621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IMG_162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420" y="21580404"/>
            <a:ext cx="6218238" cy="4664075"/>
          </a:xfrm>
          <a:prstGeom prst="rect">
            <a:avLst/>
          </a:prstGeom>
          <a:effectLst>
            <a:outerShdw blurRad="1270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IMG_1619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020" y="29276604"/>
            <a:ext cx="4144963" cy="3108325"/>
          </a:xfrm>
          <a:prstGeom prst="rect">
            <a:avLst/>
          </a:prstGeom>
          <a:effectLst>
            <a:outerShdw blurRad="1270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8727930" y="27989331"/>
            <a:ext cx="11658693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Initial Modules supported by the firmware (available separately) include: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GPS module (right) providing 1PPS and location/time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inforrmation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Analog output module (above, right) providing two channel output at 192KHz sampling rate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GPIO connector module (above, left)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endParaRPr lang="en-US" sz="3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" name="Picture 5" descr="pi3_gpi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643" y="24155991"/>
            <a:ext cx="3738563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7"/>
          <p:cNvSpPr>
            <a:spLocks noChangeArrowheads="1"/>
          </p:cNvSpPr>
          <p:nvPr/>
        </p:nvSpPr>
        <p:spPr bwMode="auto">
          <a:xfrm>
            <a:off x="7426090" y="24182795"/>
            <a:ext cx="908373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FF0000"/>
                </a:solidFill>
              </a:rPr>
              <a:t>RASDR3 </a:t>
            </a:r>
            <a:r>
              <a:rPr lang="en-US" sz="3600" b="1" dirty="0">
                <a:solidFill>
                  <a:srgbClr val="FF0000"/>
                </a:solidFill>
              </a:rPr>
              <a:t>is the *only* software defined radio that supports add-in expansion cards</a:t>
            </a:r>
            <a:r>
              <a:rPr lang="en-US" sz="3600" b="1" dirty="0" smtClean="0">
                <a:solidFill>
                  <a:srgbClr val="FF0000"/>
                </a:solidFill>
              </a:rPr>
              <a:t>.  The specification follows the Raspberry PI HAT specification that allows any HAT module to be used with the RASDR3 base platform.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IMG_1480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36320" y="4381044"/>
            <a:ext cx="8290560" cy="6217920"/>
          </a:xfrm>
          <a:prstGeom prst="rect">
            <a:avLst/>
          </a:prstGeom>
        </p:spPr>
      </p:pic>
      <p:pic>
        <p:nvPicPr>
          <p:cNvPr id="36" name="Picture 4" descr="horn equitorial mount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0" y="10408489"/>
            <a:ext cx="33147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7" descr="RASDR3 digital board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79" y="10163388"/>
            <a:ext cx="17754600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123" y="14662382"/>
            <a:ext cx="4238625" cy="4095750"/>
          </a:xfrm>
          <a:prstGeom prst="rect">
            <a:avLst/>
          </a:prstGeom>
        </p:spPr>
      </p:pic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25247341" y="16031277"/>
            <a:ext cx="5207259" cy="66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003399"/>
                </a:solidFill>
              </a:rPr>
              <a:t>RF Transceiver Diagram</a:t>
            </a:r>
            <a:endParaRPr lang="en-US" sz="3600" b="1" dirty="0">
              <a:solidFill>
                <a:srgbClr val="003399"/>
              </a:solidFill>
            </a:endParaRPr>
          </a:p>
        </p:txBody>
      </p:sp>
      <p:sp>
        <p:nvSpPr>
          <p:cNvPr id="39" name="Text Box 16"/>
          <p:cNvSpPr txBox="1">
            <a:spLocks noChangeArrowheads="1"/>
          </p:cNvSpPr>
          <p:nvPr/>
        </p:nvSpPr>
        <p:spPr bwMode="auto">
          <a:xfrm>
            <a:off x="24125734" y="17806469"/>
            <a:ext cx="64167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003399"/>
                </a:solidFill>
              </a:rPr>
              <a:t>RF Front End Circuit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478386" y="9824891"/>
            <a:ext cx="11972458" cy="5747897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8671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10464691" y="15610245"/>
            <a:ext cx="64167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003399"/>
                </a:solidFill>
              </a:rPr>
              <a:t>RASDR3 Base System Contents</a:t>
            </a:r>
          </a:p>
        </p:txBody>
      </p:sp>
      <p:sp>
        <p:nvSpPr>
          <p:cNvPr id="42" name="Explosion 2 41"/>
          <p:cNvSpPr>
            <a:spLocks noChangeAspect="1"/>
          </p:cNvSpPr>
          <p:nvPr/>
        </p:nvSpPr>
        <p:spPr bwMode="auto">
          <a:xfrm>
            <a:off x="13016833" y="18605500"/>
            <a:ext cx="7619612" cy="5715000"/>
          </a:xfrm>
          <a:prstGeom prst="irregularSeal2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cene3d>
              <a:camera prst="orthographicFront">
                <a:rot lat="0" lon="0" rev="1800000"/>
              </a:camera>
              <a:lightRig rig="threePt" dir="t"/>
            </a:scene3d>
          </a:bodyPr>
          <a:lstStyle/>
          <a:p>
            <a:r>
              <a:rPr lang="en-US" sz="6000" b="1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FFFF00"/>
                </a:solidFill>
              </a:rPr>
              <a:t>Pre-Order Today!</a:t>
            </a:r>
            <a:endParaRPr lang="en-US" sz="6000" b="1" dirty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8671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8671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13534</TotalTime>
  <Words>440</Words>
  <Application>Microsoft Macintosh PowerPoint</Application>
  <PresentationFormat>Custom</PresentationFormat>
  <Paragraphs>38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Manager/>
  <Company>RASDR, LLC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- Announcing RASDR3</dc:title>
  <dc:subject/>
  <dc:creator>David E. Fields, Bogdan Vacaliuc</dc:creator>
  <cp:keywords>Python, data acquisition system, process control</cp:keywords>
  <dc:description/>
  <cp:lastModifiedBy>Vacaliuc, Bogdan</cp:lastModifiedBy>
  <cp:revision>192</cp:revision>
  <cp:lastPrinted>2012-02-05T03:02:13Z</cp:lastPrinted>
  <dcterms:created xsi:type="dcterms:W3CDTF">2010-07-21T12:31:34Z</dcterms:created>
  <dcterms:modified xsi:type="dcterms:W3CDTF">2016-03-13T04:43:10Z</dcterms:modified>
  <cp:category/>
</cp:coreProperties>
</file>